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3"/>
  </p:notesMasterIdLst>
  <p:handoutMasterIdLst>
    <p:handoutMasterId r:id="rId24"/>
  </p:handoutMasterIdLst>
  <p:sldIdLst>
    <p:sldId id="285" r:id="rId4"/>
    <p:sldId id="286" r:id="rId5"/>
    <p:sldId id="289" r:id="rId6"/>
    <p:sldId id="300" r:id="rId7"/>
    <p:sldId id="291" r:id="rId8"/>
    <p:sldId id="301" r:id="rId9"/>
    <p:sldId id="302" r:id="rId10"/>
    <p:sldId id="303" r:id="rId11"/>
    <p:sldId id="304" r:id="rId12"/>
    <p:sldId id="305" r:id="rId13"/>
    <p:sldId id="306" r:id="rId14"/>
    <p:sldId id="298" r:id="rId15"/>
    <p:sldId id="307" r:id="rId16"/>
    <p:sldId id="308" r:id="rId17"/>
    <p:sldId id="299" r:id="rId18"/>
    <p:sldId id="309" r:id="rId19"/>
    <p:sldId id="310" r:id="rId20"/>
    <p:sldId id="311" r:id="rId21"/>
    <p:sldId id="312" r:id="rId22"/>
  </p:sldIdLst>
  <p:sldSz cx="12192000" cy="6858000"/>
  <p:notesSz cx="6858000" cy="9144000"/>
  <p:embeddedFontLst>
    <p:embeddedFont>
      <p:font typeface="Adobe Garamond Pro" panose="02020502060506020403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59" d="100"/>
          <a:sy n="59" d="100"/>
        </p:scale>
        <p:origin x="80" y="34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812337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Anonymization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The pitfalls of treating data as anonymous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(Re-code as Less Granular)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F83C6-3A98-4C57-9B61-AC4EC8EC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8985851-A90E-4495-9177-46689874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6011" y="1714646"/>
            <a:ext cx="4999979" cy="39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(Release Summary)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F83C6-3A98-4C57-9B61-AC4EC8EC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13C9E4-9E92-484B-A6E6-8AEE7AC9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99223" y="1693473"/>
            <a:ext cx="3993555" cy="12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5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Personal Data</a:t>
            </a:r>
          </a:p>
        </p:txBody>
      </p:sp>
    </p:spTree>
    <p:extLst>
      <p:ext uri="{BB962C8B-B14F-4D97-AF65-F5344CB8AC3E}">
        <p14:creationId xmlns:p14="http://schemas.microsoft.com/office/powerpoint/2010/main" val="326539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Data-Release Stewardship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Example: Google’s Cloud Data Loss Prevention (DLP) API</a:t>
            </a:r>
          </a:p>
          <a:p>
            <a:pPr lvl="1"/>
            <a:r>
              <a:rPr lang="en-US" dirty="0"/>
              <a:t>https://cloud.google.com/dlp/docs/infotypes-reference</a:t>
            </a:r>
          </a:p>
          <a:p>
            <a:r>
              <a:rPr lang="en-US" dirty="0"/>
              <a:t>Uses heuristics to try to identify particular information types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DCAC9D-D556-4DE1-9498-172042642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45" b="19256"/>
          <a:stretch/>
        </p:blipFill>
        <p:spPr>
          <a:xfrm>
            <a:off x="2472091" y="3068349"/>
            <a:ext cx="7247819" cy="28635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168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Famous Failures</a:t>
            </a:r>
          </a:p>
        </p:txBody>
      </p:sp>
    </p:spTree>
    <p:extLst>
      <p:ext uri="{BB962C8B-B14F-4D97-AF65-F5344CB8AC3E}">
        <p14:creationId xmlns:p14="http://schemas.microsoft.com/office/powerpoint/2010/main" val="316515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Uniqueness of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Mid 1990s: Group Insurance Commission (GIC)</a:t>
            </a:r>
          </a:p>
          <a:p>
            <a:r>
              <a:rPr lang="en-US" dirty="0"/>
              <a:t>Upon request, GIC will release records with </a:t>
            </a:r>
            <a:br>
              <a:rPr lang="en-US" dirty="0"/>
            </a:br>
            <a:r>
              <a:rPr lang="en-US" dirty="0"/>
              <a:t>100 attributes for state employee hospital visits</a:t>
            </a:r>
          </a:p>
          <a:p>
            <a:r>
              <a:rPr lang="en-US" dirty="0"/>
              <a:t>Latanya Sweeney, </a:t>
            </a:r>
            <a:r>
              <a:rPr lang="en-US" i="1" dirty="0"/>
              <a:t>“Uniqueness of Simple Demographics in the U.S. Population”</a:t>
            </a:r>
            <a:endParaRPr lang="en-US" dirty="0"/>
          </a:p>
          <a:p>
            <a:r>
              <a:rPr lang="en-US" dirty="0"/>
              <a:t>87%: ZIP code + full Date of Birth + Sex is uniquely identifying</a:t>
            </a:r>
          </a:p>
          <a:p>
            <a:r>
              <a:rPr lang="en-US" dirty="0"/>
              <a:t>53%: City + full Date of Birth + Sex is uniquely identifying</a:t>
            </a:r>
          </a:p>
          <a:p>
            <a:r>
              <a:rPr lang="en-US" dirty="0"/>
              <a:t>18%: County + full Date of Birth + Sex is uniquely identifying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3CCC68C-C8E3-469C-8290-B38A6C783A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173" r="91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1364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AOL Search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AOL Research released 20,000,000 search queries for 650,000 users of AOL’s search engine (3 months)</a:t>
            </a:r>
          </a:p>
          <a:p>
            <a:r>
              <a:rPr lang="en-US" dirty="0"/>
              <a:t>Replaced AOL username and IP address with unique pseudonymous identifier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Placeholder 8" descr="Logo, company name&#10;&#10;Description automatically generated">
            <a:extLst>
              <a:ext uri="{FF2B5EF4-FFF2-40B4-BE49-F238E27FC236}">
                <a16:creationId xmlns:a16="http://schemas.microsoft.com/office/drawing/2014/main" id="{F506039A-769D-497D-AC2C-B7872EFB5A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364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AOL Search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Placeholder 8" descr="Logo, company name&#10;&#10;Description automatically generated">
            <a:extLst>
              <a:ext uri="{FF2B5EF4-FFF2-40B4-BE49-F238E27FC236}">
                <a16:creationId xmlns:a16="http://schemas.microsoft.com/office/drawing/2014/main" id="{F506039A-769D-497D-AC2C-B7872EFB5A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6C68C-97DB-4A70-BB69-B08F38FD4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DFC4B7-BCFF-4C7D-A490-BD0E2B25E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" b="5383"/>
          <a:stretch/>
        </p:blipFill>
        <p:spPr>
          <a:xfrm>
            <a:off x="968829" y="1534041"/>
            <a:ext cx="6977187" cy="413962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45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Netflix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Netflix released 100,000,000 records from 500,000 users, each given a unique ID</a:t>
            </a:r>
          </a:p>
          <a:p>
            <a:r>
              <a:rPr lang="en-US" dirty="0"/>
              <a:t>Each record included the pseudonymous identifier, the movie watched, the rating (1-5 stars), and rating’s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Placeholder 8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441334BA-6E5E-4AE2-A7A4-9C426C5430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512" b="9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5907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Netflix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Narayanan and </a:t>
            </a:r>
            <a:r>
              <a:rPr lang="en-US" dirty="0" err="1"/>
              <a:t>Shmatikov</a:t>
            </a:r>
            <a:r>
              <a:rPr lang="en-US" dirty="0"/>
              <a:t> correlated with IMDb data</a:t>
            </a:r>
          </a:p>
          <a:p>
            <a:pPr lvl="1"/>
            <a:r>
              <a:rPr lang="en-US" dirty="0"/>
              <a:t>Ratings on IMDb are public</a:t>
            </a:r>
          </a:p>
          <a:p>
            <a:r>
              <a:rPr lang="en-US" dirty="0"/>
              <a:t>Databases are not perfect subsets of each other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4D050F5-22E6-4F17-9E61-B1E842C855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359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 is Hard to Achieve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“…a tension that shakes a foundational belief about data privacy: Data can be either useful or perfectly anonymous but never both.” </a:t>
            </a:r>
            <a:r>
              <a:rPr lang="en-US" dirty="0">
                <a:solidFill>
                  <a:schemeClr val="tx2"/>
                </a:solidFill>
              </a:rPr>
              <a:t>Paul Ohm, Privacy Law Scholar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9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DATA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Personally Identifiable Information (PII)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2010 NIST Special Publication 800-122 Guide to Protecting the Confidentiality of Personally Identifiable Information (PII)</a:t>
            </a:r>
          </a:p>
          <a:p>
            <a:pPr lvl="1"/>
            <a:r>
              <a:rPr lang="en-US" b="1" dirty="0"/>
              <a:t>PII:</a:t>
            </a:r>
            <a:r>
              <a:rPr lang="en-US" dirty="0"/>
              <a:t> “(1) any information that can be used to distinguish or </a:t>
            </a:r>
            <a:r>
              <a:rPr lang="en-US" b="1" dirty="0"/>
              <a:t>trace an individual’s identity</a:t>
            </a:r>
            <a:r>
              <a:rPr lang="en-US" dirty="0"/>
              <a:t>, such as name, social security number, date and place of birth, mother‘s maiden name, or biometric records; and (2) any other information that is linked or linkable to an individual, such as medical, educational, financial, and employment information.”</a:t>
            </a:r>
          </a:p>
          <a:p>
            <a:r>
              <a:rPr lang="en-US" dirty="0"/>
              <a:t>General Data Protection Regulation (GDPR)</a:t>
            </a:r>
          </a:p>
          <a:p>
            <a:pPr lvl="1"/>
            <a:r>
              <a:rPr lang="en-US" b="1" dirty="0"/>
              <a:t>Personal data:</a:t>
            </a:r>
            <a:r>
              <a:rPr lang="en-US" dirty="0"/>
              <a:t> “any information </a:t>
            </a:r>
            <a:r>
              <a:rPr lang="en-US" b="1" dirty="0"/>
              <a:t>relating to an identified or identifiable natural person</a:t>
            </a:r>
            <a:r>
              <a:rPr lang="en-US" dirty="0"/>
              <a:t>… name, an identification number, location data, an online identifier or to one or more factors specific to the physical, physiological, genetic, mental, economic, cultural or social identity of that natural person”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26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Some Types of PII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Name (full name, alias)</a:t>
            </a:r>
          </a:p>
          <a:p>
            <a:r>
              <a:rPr lang="en-US" dirty="0"/>
              <a:t>Identification number (SSN, passport #)</a:t>
            </a:r>
          </a:p>
          <a:p>
            <a:r>
              <a:rPr lang="en-US" dirty="0"/>
              <a:t>Address (street address, email address)</a:t>
            </a:r>
          </a:p>
          <a:p>
            <a:r>
              <a:rPr lang="en-US" dirty="0"/>
              <a:t>IP address / MAC address</a:t>
            </a:r>
          </a:p>
          <a:p>
            <a:r>
              <a:rPr lang="en-US" dirty="0"/>
              <a:t>Telephone number</a:t>
            </a:r>
          </a:p>
          <a:p>
            <a:r>
              <a:rPr lang="en-US" dirty="0"/>
              <a:t>Photo, x-rays, fingerprints</a:t>
            </a:r>
          </a:p>
          <a:p>
            <a:r>
              <a:rPr lang="en-US" dirty="0"/>
              <a:t>Information </a:t>
            </a:r>
            <a:r>
              <a:rPr lang="en-US" b="1" dirty="0"/>
              <a:t>linkable </a:t>
            </a:r>
            <a:r>
              <a:rPr lang="en-US" dirty="0"/>
              <a:t>to those above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Placeholder 8" descr="Text, letter&#10;&#10;Description automatically generated">
            <a:extLst>
              <a:ext uri="{FF2B5EF4-FFF2-40B4-BE49-F238E27FC236}">
                <a16:creationId xmlns:a16="http://schemas.microsoft.com/office/drawing/2014/main" id="{8D881000-27C1-4FA4-8572-D7DDE65AF6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811" r="6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Data-Release Stewardship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 fontScale="92500"/>
          </a:bodyPr>
          <a:lstStyle/>
          <a:p>
            <a:r>
              <a:rPr lang="en-US" i="1" dirty="0"/>
              <a:t>Release and Forget:</a:t>
            </a:r>
            <a:r>
              <a:rPr lang="en-US" dirty="0"/>
              <a:t> Try to remove PII and otherwise “deidentify” data, but then provide unrestricted access (e.g., through publicly posting a dataset)</a:t>
            </a:r>
          </a:p>
          <a:p>
            <a:r>
              <a:rPr lang="en-US" i="1" dirty="0"/>
              <a:t>Release Under Conditions:</a:t>
            </a:r>
            <a:r>
              <a:rPr lang="en-US" dirty="0"/>
              <a:t> Try to remove PII and otherwise “deidentify” data, but then provide restricted access to them (e.g., through data processing covered under contractual obligations)</a:t>
            </a:r>
          </a:p>
          <a:p>
            <a:r>
              <a:rPr lang="en-US" i="1" dirty="0"/>
              <a:t>Managed Processing:</a:t>
            </a:r>
            <a:r>
              <a:rPr lang="en-US" dirty="0"/>
              <a:t> The data steward never releases the data, but will run computation for others and provide aggregate answers</a:t>
            </a:r>
          </a:p>
          <a:p>
            <a:r>
              <a:rPr lang="en-US" i="1" dirty="0"/>
              <a:t>Derived Data: </a:t>
            </a:r>
            <a:r>
              <a:rPr lang="en-US" dirty="0"/>
              <a:t>Only release aggregated/derived data </a:t>
            </a:r>
            <a:r>
              <a:rPr lang="en-US" b="1" dirty="0"/>
              <a:t>(e.g., models!)</a:t>
            </a:r>
            <a:endParaRPr lang="en-US" b="1" i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86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Anonymization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80252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Nonanonymized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pic>
        <p:nvPicPr>
          <p:cNvPr id="6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65BCB1-22E9-4736-82CA-CCE80672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38" y="1671958"/>
            <a:ext cx="6379725" cy="380174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E7379E-04AB-4C66-86FC-B0E7DD56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1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(Deleting/Omitting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F83C6-3A98-4C57-9B61-AC4EC8EC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7A9EBBB-7E61-4815-BEEA-384FD754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4821" y="1651564"/>
            <a:ext cx="3962359" cy="37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1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727</Words>
  <Application>Microsoft Office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Anonymity is Hard to Achieve</vt:lpstr>
      <vt:lpstr>PERSONAL DATA</vt:lpstr>
      <vt:lpstr>Personally Identifiable Information (PII)</vt:lpstr>
      <vt:lpstr>Some Types of PII</vt:lpstr>
      <vt:lpstr>Data-Release Stewardship</vt:lpstr>
      <vt:lpstr>Anonymization Techniques</vt:lpstr>
      <vt:lpstr>Nonanonymized Data</vt:lpstr>
      <vt:lpstr>Suppression (Deleting/Omitting Data)</vt:lpstr>
      <vt:lpstr>Generalization (Re-code as Less Granular)</vt:lpstr>
      <vt:lpstr>Aggregation (Release Summary)</vt:lpstr>
      <vt:lpstr>Finding Personal Data</vt:lpstr>
      <vt:lpstr>Data-Release Stewardship</vt:lpstr>
      <vt:lpstr>Famous Failures</vt:lpstr>
      <vt:lpstr>Uniqueness of Data</vt:lpstr>
      <vt:lpstr>AOL Search Data</vt:lpstr>
      <vt:lpstr>AOL Search Data</vt:lpstr>
      <vt:lpstr>Netflix Data</vt:lpstr>
      <vt:lpstr>Netflix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</cp:lastModifiedBy>
  <cp:revision>109</cp:revision>
  <cp:lastPrinted>2019-10-22T16:35:22Z</cp:lastPrinted>
  <dcterms:created xsi:type="dcterms:W3CDTF">2019-10-07T15:32:39Z</dcterms:created>
  <dcterms:modified xsi:type="dcterms:W3CDTF">2020-11-02T21:03:18Z</dcterms:modified>
</cp:coreProperties>
</file>